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5"/>
  </p:normalViewPr>
  <p:slideViewPr>
    <p:cSldViewPr>
      <p:cViewPr>
        <p:scale>
          <a:sx n="100" d="100"/>
          <a:sy n="100" d="100"/>
        </p:scale>
        <p:origin x="800" y="-19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5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736"/>
            <a:ext cx="680085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5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9210" y="9944862"/>
            <a:ext cx="2418080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0680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scuolapsb.unina.it/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93684" y="799163"/>
            <a:ext cx="5118100" cy="10233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3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6699"/>
                </a:solidFill>
                <a:latin typeface="Century Gothic"/>
                <a:cs typeface="Century Gothic"/>
              </a:rPr>
              <a:t>UNIVERSITÀ DEGLI STUDI </a:t>
            </a:r>
            <a:r>
              <a:rPr sz="1800" b="1" dirty="0">
                <a:solidFill>
                  <a:srgbClr val="006699"/>
                </a:solidFill>
                <a:latin typeface="Century Gothic"/>
                <a:cs typeface="Century Gothic"/>
              </a:rPr>
              <a:t>DI </a:t>
            </a:r>
            <a:r>
              <a:rPr sz="1800" b="1" spc="-5" dirty="0">
                <a:solidFill>
                  <a:srgbClr val="006699"/>
                </a:solidFill>
                <a:latin typeface="Century Gothic"/>
                <a:cs typeface="Century Gothic"/>
              </a:rPr>
              <a:t>NAPOLI </a:t>
            </a:r>
            <a:r>
              <a:rPr sz="1800" b="1" dirty="0">
                <a:solidFill>
                  <a:srgbClr val="006699"/>
                </a:solidFill>
                <a:latin typeface="Century Gothic"/>
                <a:cs typeface="Century Gothic"/>
              </a:rPr>
              <a:t>FEDERICO</a:t>
            </a:r>
            <a:r>
              <a:rPr sz="1800" b="1" spc="-15" dirty="0">
                <a:solidFill>
                  <a:srgbClr val="006699"/>
                </a:solidFill>
                <a:latin typeface="Century Gothic"/>
                <a:cs typeface="Century Gothic"/>
              </a:rPr>
              <a:t> </a:t>
            </a:r>
            <a:r>
              <a:rPr sz="1800" b="1" dirty="0">
                <a:solidFill>
                  <a:srgbClr val="006699"/>
                </a:solidFill>
                <a:latin typeface="Century Gothic"/>
                <a:cs typeface="Century Gothic"/>
              </a:rPr>
              <a:t>II</a:t>
            </a:r>
            <a:endParaRPr sz="1800" dirty="0">
              <a:latin typeface="Century Gothic"/>
              <a:cs typeface="Century Gothic"/>
            </a:endParaRPr>
          </a:p>
          <a:p>
            <a:pPr marL="12700">
              <a:lnSpc>
                <a:spcPts val="2010"/>
              </a:lnSpc>
            </a:pPr>
            <a:r>
              <a:rPr sz="1700" b="1" spc="-5" dirty="0">
                <a:solidFill>
                  <a:srgbClr val="006699"/>
                </a:solidFill>
                <a:latin typeface="Century Gothic"/>
                <a:cs typeface="Century Gothic"/>
              </a:rPr>
              <a:t>Scuola Politecnica </a:t>
            </a:r>
            <a:r>
              <a:rPr sz="1700" b="1" dirty="0">
                <a:solidFill>
                  <a:srgbClr val="006699"/>
                </a:solidFill>
                <a:latin typeface="Century Gothic"/>
                <a:cs typeface="Century Gothic"/>
              </a:rPr>
              <a:t>e </a:t>
            </a:r>
            <a:r>
              <a:rPr sz="1700" b="1" spc="-5" dirty="0">
                <a:solidFill>
                  <a:srgbClr val="006699"/>
                </a:solidFill>
                <a:latin typeface="Century Gothic"/>
                <a:cs typeface="Century Gothic"/>
              </a:rPr>
              <a:t>delle Scienze </a:t>
            </a:r>
            <a:r>
              <a:rPr sz="1700" b="1" dirty="0">
                <a:solidFill>
                  <a:srgbClr val="006699"/>
                </a:solidFill>
                <a:latin typeface="Century Gothic"/>
                <a:cs typeface="Century Gothic"/>
              </a:rPr>
              <a:t>di</a:t>
            </a:r>
            <a:r>
              <a:rPr sz="1700" b="1" spc="10" dirty="0">
                <a:solidFill>
                  <a:srgbClr val="006699"/>
                </a:solidFill>
                <a:latin typeface="Century Gothic"/>
                <a:cs typeface="Century Gothic"/>
              </a:rPr>
              <a:t> </a:t>
            </a:r>
            <a:r>
              <a:rPr sz="1700" b="1" spc="-5" dirty="0">
                <a:solidFill>
                  <a:srgbClr val="006699"/>
                </a:solidFill>
                <a:latin typeface="Century Gothic"/>
                <a:cs typeface="Century Gothic"/>
              </a:rPr>
              <a:t>Base</a:t>
            </a:r>
            <a:endParaRPr lang="it-IT" sz="1700" b="1" spc="-5" dirty="0">
              <a:solidFill>
                <a:srgbClr val="006699"/>
              </a:solidFill>
              <a:latin typeface="Century Gothic"/>
              <a:cs typeface="Century Gothic"/>
            </a:endParaRPr>
          </a:p>
          <a:p>
            <a:pPr marL="12700">
              <a:lnSpc>
                <a:spcPts val="2010"/>
              </a:lnSpc>
            </a:pPr>
            <a:r>
              <a:rPr lang="it-IT" sz="1700" b="1" spc="-5" dirty="0">
                <a:solidFill>
                  <a:srgbClr val="FF0000"/>
                </a:solidFill>
                <a:latin typeface="Century Gothic"/>
                <a:cs typeface="Century Gothic"/>
              </a:rPr>
              <a:t>Collegio degli Studi di Ingegneria</a:t>
            </a:r>
            <a:endParaRPr sz="1700" dirty="0">
              <a:solidFill>
                <a:srgbClr val="FF0000"/>
              </a:solidFill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400" b="1" dirty="0">
                <a:solidFill>
                  <a:srgbClr val="C00000"/>
                </a:solidFill>
                <a:latin typeface="Century Gothic"/>
                <a:cs typeface="Century Gothic"/>
                <a:hlinkClick r:id="rId2"/>
              </a:rPr>
              <a:t>www.scuolapsb.unina.it</a:t>
            </a:r>
            <a:endParaRPr sz="1400" dirty="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4501" y="6167070"/>
            <a:ext cx="290195" cy="3514090"/>
          </a:xfrm>
          <a:prstGeom prst="rect">
            <a:avLst/>
          </a:prstGeom>
        </p:spPr>
        <p:txBody>
          <a:bodyPr vert="vert270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700" b="1" spc="-5" dirty="0">
                <a:solidFill>
                  <a:srgbClr val="C00000"/>
                </a:solidFill>
                <a:latin typeface="Century Gothic"/>
                <a:cs typeface="Century Gothic"/>
              </a:rPr>
              <a:t>Collegio degli Studi </a:t>
            </a:r>
            <a:r>
              <a:rPr sz="1700" b="1" dirty="0">
                <a:solidFill>
                  <a:srgbClr val="C00000"/>
                </a:solidFill>
                <a:latin typeface="Century Gothic"/>
                <a:cs typeface="Century Gothic"/>
              </a:rPr>
              <a:t>di</a:t>
            </a:r>
            <a:r>
              <a:rPr sz="1700" b="1" spc="-15" dirty="0">
                <a:solidFill>
                  <a:srgbClr val="C00000"/>
                </a:solidFill>
                <a:latin typeface="Century Gothic"/>
                <a:cs typeface="Century Gothic"/>
              </a:rPr>
              <a:t> </a:t>
            </a:r>
            <a:r>
              <a:rPr sz="1700" b="1" spc="-5" dirty="0">
                <a:solidFill>
                  <a:srgbClr val="C00000"/>
                </a:solidFill>
                <a:latin typeface="Century Gothic"/>
                <a:cs typeface="Century Gothic"/>
              </a:rPr>
              <a:t>Ingegneria</a:t>
            </a:r>
            <a:endParaRPr sz="1700" dirty="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5367" y="811350"/>
            <a:ext cx="866502" cy="843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69822" y="1963478"/>
            <a:ext cx="0" cy="3888740"/>
          </a:xfrm>
          <a:custGeom>
            <a:avLst/>
            <a:gdLst/>
            <a:ahLst/>
            <a:cxnLst/>
            <a:rect l="l" t="t" r="r" b="b"/>
            <a:pathLst>
              <a:path h="3888740">
                <a:moveTo>
                  <a:pt x="0" y="3888430"/>
                </a:moveTo>
                <a:lnTo>
                  <a:pt x="0" y="0"/>
                </a:lnTo>
              </a:path>
            </a:pathLst>
          </a:custGeom>
          <a:ln w="38099">
            <a:solidFill>
              <a:srgbClr val="CE1C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13838" y="3475647"/>
            <a:ext cx="5833110" cy="0"/>
          </a:xfrm>
          <a:custGeom>
            <a:avLst/>
            <a:gdLst/>
            <a:ahLst/>
            <a:cxnLst/>
            <a:rect l="l" t="t" r="r" b="b"/>
            <a:pathLst>
              <a:path w="5833109">
                <a:moveTo>
                  <a:pt x="0" y="0"/>
                </a:moveTo>
                <a:lnTo>
                  <a:pt x="5832646" y="0"/>
                </a:lnTo>
              </a:path>
            </a:pathLst>
          </a:custGeom>
          <a:ln w="38099">
            <a:solidFill>
              <a:srgbClr val="0085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187450" y="3594100"/>
            <a:ext cx="5759498" cy="180049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910"/>
              </a:lnSpc>
              <a:spcBef>
                <a:spcPts val="100"/>
              </a:spcBef>
            </a:pPr>
            <a:r>
              <a:rPr sz="1600" b="1" spc="-15" dirty="0">
                <a:solidFill>
                  <a:srgbClr val="C00000"/>
                </a:solidFill>
                <a:latin typeface="Arial"/>
                <a:cs typeface="Arial"/>
              </a:rPr>
              <a:t>PRESENTAZIONE </a:t>
            </a:r>
            <a:r>
              <a:rPr sz="1600" b="1" dirty="0">
                <a:solidFill>
                  <a:srgbClr val="C00000"/>
                </a:solidFill>
                <a:latin typeface="Arial"/>
                <a:cs typeface="Arial"/>
              </a:rPr>
              <a:t>DEI </a:t>
            </a:r>
            <a:r>
              <a:rPr sz="1600" b="1" spc="-5" dirty="0">
                <a:solidFill>
                  <a:srgbClr val="C00000"/>
                </a:solidFill>
                <a:latin typeface="Arial"/>
                <a:cs typeface="Arial"/>
              </a:rPr>
              <a:t>CORSI </a:t>
            </a:r>
            <a:r>
              <a:rPr sz="1600" b="1" dirty="0">
                <a:solidFill>
                  <a:srgbClr val="C00000"/>
                </a:solidFill>
                <a:latin typeface="Arial"/>
                <a:cs typeface="Arial"/>
              </a:rPr>
              <a:t>DI</a:t>
            </a:r>
            <a:r>
              <a:rPr sz="1600" b="1" spc="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Arial"/>
                <a:cs typeface="Arial"/>
              </a:rPr>
              <a:t>STUDIO</a:t>
            </a:r>
            <a:r>
              <a:rPr lang="it-IT" sz="1600" b="1" spc="-5" dirty="0">
                <a:solidFill>
                  <a:srgbClr val="C00000"/>
                </a:solidFill>
                <a:latin typeface="Arial"/>
                <a:cs typeface="Arial"/>
              </a:rPr>
              <a:t> AI NUOVI ISCRITTI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ts val="1910"/>
              </a:lnSpc>
            </a:pPr>
            <a:r>
              <a:rPr lang="it-IT" sz="1600" b="1" spc="-5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1600" b="1" spc="-5" dirty="0" err="1">
                <a:solidFill>
                  <a:srgbClr val="C00000"/>
                </a:solidFill>
                <a:latin typeface="Arial"/>
                <a:cs typeface="Arial"/>
              </a:rPr>
              <a:t>nno</a:t>
            </a:r>
            <a:r>
              <a:rPr sz="1600" b="1" spc="-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it-IT" sz="1600" b="1" spc="-5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1600" b="1" spc="-5" dirty="0" err="1">
                <a:solidFill>
                  <a:srgbClr val="C00000"/>
                </a:solidFill>
                <a:latin typeface="Arial"/>
                <a:cs typeface="Arial"/>
              </a:rPr>
              <a:t>ccademico</a:t>
            </a:r>
            <a:r>
              <a:rPr sz="1600" b="1" spc="-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C00000"/>
                </a:solidFill>
                <a:latin typeface="Arial"/>
                <a:cs typeface="Arial"/>
              </a:rPr>
              <a:t>20</a:t>
            </a:r>
            <a:r>
              <a:rPr lang="it-IT" sz="1600" b="1" dirty="0">
                <a:solidFill>
                  <a:srgbClr val="C00000"/>
                </a:solidFill>
                <a:latin typeface="Arial"/>
                <a:cs typeface="Arial"/>
              </a:rPr>
              <a:t>20</a:t>
            </a:r>
            <a:r>
              <a:rPr sz="1600" b="1" dirty="0">
                <a:solidFill>
                  <a:srgbClr val="C00000"/>
                </a:solidFill>
                <a:latin typeface="Arial"/>
                <a:cs typeface="Arial"/>
              </a:rPr>
              <a:t>-20</a:t>
            </a:r>
            <a:r>
              <a:rPr lang="it-IT" sz="1600" b="1" dirty="0">
                <a:solidFill>
                  <a:srgbClr val="C00000"/>
                </a:solidFill>
                <a:latin typeface="Arial"/>
                <a:cs typeface="Arial"/>
              </a:rPr>
              <a:t>21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00" dirty="0">
              <a:latin typeface="Times New Roman"/>
              <a:cs typeface="Times New Roman"/>
            </a:endParaRPr>
          </a:p>
          <a:p>
            <a:pPr marL="12700">
              <a:lnSpc>
                <a:spcPts val="1910"/>
              </a:lnSpc>
            </a:pPr>
            <a:r>
              <a:rPr lang="it-IT" sz="2000" b="1" dirty="0">
                <a:latin typeface="Calibri"/>
                <a:cs typeface="Calibri"/>
              </a:rPr>
              <a:t>22-24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lang="it-IT" sz="2000" b="1" spc="80" dirty="0" err="1">
                <a:latin typeface="Calibri"/>
                <a:cs typeface="Calibri"/>
              </a:rPr>
              <a:t>Sett</a:t>
            </a:r>
            <a:r>
              <a:rPr sz="2000" b="1" spc="80" dirty="0" err="1">
                <a:latin typeface="Calibri"/>
                <a:cs typeface="Calibri"/>
              </a:rPr>
              <a:t>embre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20</a:t>
            </a:r>
            <a:r>
              <a:rPr lang="it-IT" sz="2000" b="1" dirty="0">
                <a:latin typeface="Calibri"/>
                <a:cs typeface="Calibri"/>
              </a:rPr>
              <a:t>20</a:t>
            </a:r>
            <a:endParaRPr sz="2000" dirty="0">
              <a:latin typeface="Calibri"/>
              <a:cs typeface="Calibri"/>
            </a:endParaRPr>
          </a:p>
          <a:p>
            <a:pPr marL="12700" algn="just">
              <a:lnSpc>
                <a:spcPts val="1910"/>
              </a:lnSpc>
            </a:pPr>
            <a:r>
              <a:rPr lang="it-IT" sz="1600" b="1" spc="-5" dirty="0">
                <a:latin typeface="Calibri"/>
                <a:cs typeface="Calibri"/>
              </a:rPr>
              <a:t>La presentazione avrà luogo per via telematica</a:t>
            </a:r>
            <a:endParaRPr sz="1600"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80"/>
              </a:spcBef>
            </a:pPr>
            <a:r>
              <a:rPr lang="it-IT" sz="1200" b="1" spc="-5" dirty="0">
                <a:latin typeface="Calibri"/>
                <a:cs typeface="Calibri"/>
              </a:rPr>
              <a:t>Informazioni dettagliate sulle modalità di partecipazione saranno rese note entro il 10 settembre 2020 e </a:t>
            </a:r>
            <a:r>
              <a:rPr lang="it-IT" sz="1200" b="1" spc="-5" dirty="0" smtClean="0">
                <a:latin typeface="Calibri"/>
                <a:cs typeface="Calibri"/>
              </a:rPr>
              <a:t>saranno pubblicate </a:t>
            </a:r>
            <a:r>
              <a:rPr lang="it-IT" sz="1200" b="1" spc="-5" dirty="0">
                <a:latin typeface="Calibri"/>
                <a:cs typeface="Calibri"/>
              </a:rPr>
              <a:t>sul sito della Scuola sopra indicato nonché sui siti dei Dipartimenti nei quali sono incardinati i Corsi di Studio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15810" y="5681231"/>
            <a:ext cx="5055870" cy="46961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ts val="1310"/>
              </a:lnSpc>
              <a:spcBef>
                <a:spcPts val="100"/>
              </a:spcBef>
            </a:pPr>
            <a:r>
              <a:rPr lang="it-IT" sz="1100" b="1" dirty="0">
                <a:latin typeface="Calibri"/>
                <a:cs typeface="Calibri"/>
              </a:rPr>
              <a:t>22</a:t>
            </a:r>
            <a:r>
              <a:rPr sz="1100" b="1" dirty="0">
                <a:latin typeface="Calibri"/>
                <a:cs typeface="Calibri"/>
              </a:rPr>
              <a:t> </a:t>
            </a:r>
            <a:r>
              <a:rPr sz="1100" b="1" spc="50" dirty="0">
                <a:latin typeface="Calibri"/>
                <a:cs typeface="Calibri"/>
              </a:rPr>
              <a:t>se</a:t>
            </a:r>
            <a:r>
              <a:rPr lang="it-IT" sz="1100" b="1" spc="50" dirty="0" err="1">
                <a:latin typeface="Calibri"/>
                <a:cs typeface="Calibri"/>
              </a:rPr>
              <a:t>tt</a:t>
            </a:r>
            <a:r>
              <a:rPr sz="1100" b="1" spc="50" dirty="0" err="1">
                <a:latin typeface="Calibri"/>
                <a:cs typeface="Calibri"/>
              </a:rPr>
              <a:t>embre</a:t>
            </a:r>
            <a:r>
              <a:rPr sz="1100" b="1" spc="50" dirty="0">
                <a:latin typeface="Calibri"/>
                <a:cs typeface="Calibri"/>
              </a:rPr>
              <a:t>: </a:t>
            </a:r>
            <a:r>
              <a:rPr sz="1100" b="1" dirty="0">
                <a:latin typeface="Calibri"/>
                <a:cs typeface="Calibri"/>
              </a:rPr>
              <a:t>ore 9:30 –</a:t>
            </a:r>
            <a:r>
              <a:rPr sz="1100" b="1" spc="-6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13:</a:t>
            </a:r>
            <a:r>
              <a:rPr lang="it-IT" sz="1100" b="1" dirty="0">
                <a:latin typeface="Calibri"/>
                <a:cs typeface="Calibri"/>
              </a:rPr>
              <a:t>0</a:t>
            </a:r>
            <a:r>
              <a:rPr sz="1100" b="1" dirty="0">
                <a:latin typeface="Calibri"/>
                <a:cs typeface="Calibri"/>
              </a:rPr>
              <a:t>0</a:t>
            </a:r>
            <a:endParaRPr sz="1100" dirty="0">
              <a:latin typeface="Calibri"/>
              <a:cs typeface="Calibri"/>
            </a:endParaRPr>
          </a:p>
          <a:p>
            <a:pPr marL="368300" marR="6985" algn="just">
              <a:lnSpc>
                <a:spcPts val="1200"/>
              </a:lnSpc>
              <a:spcBef>
                <a:spcPts val="30"/>
              </a:spcBef>
            </a:pPr>
            <a:r>
              <a:rPr sz="1000" dirty="0">
                <a:latin typeface="Calibri"/>
                <a:cs typeface="Calibri"/>
              </a:rPr>
              <a:t>Presentazione dei Corsi di Studio </a:t>
            </a:r>
            <a:r>
              <a:rPr sz="1000" spc="-5" dirty="0">
                <a:latin typeface="Calibri"/>
                <a:cs typeface="Calibri"/>
              </a:rPr>
              <a:t>aﬀerenti </a:t>
            </a:r>
            <a:r>
              <a:rPr sz="1000" dirty="0">
                <a:latin typeface="Calibri"/>
                <a:cs typeface="Calibri"/>
              </a:rPr>
              <a:t>al </a:t>
            </a:r>
            <a:r>
              <a:rPr sz="1000" i="1" spc="-5" dirty="0">
                <a:latin typeface="Calibri"/>
                <a:cs typeface="Calibri"/>
              </a:rPr>
              <a:t>Dipartimento </a:t>
            </a:r>
            <a:r>
              <a:rPr sz="1000" i="1" dirty="0">
                <a:latin typeface="Calibri"/>
                <a:cs typeface="Calibri"/>
              </a:rPr>
              <a:t>di Ingegneria Civile, Edile e  Ambientale</a:t>
            </a:r>
            <a:r>
              <a:rPr sz="1000" dirty="0">
                <a:latin typeface="Calibri"/>
                <a:cs typeface="Calibri"/>
              </a:rPr>
              <a:t> ed al </a:t>
            </a:r>
            <a:r>
              <a:rPr sz="1000" i="1" spc="-5" dirty="0">
                <a:latin typeface="Calibri"/>
                <a:cs typeface="Calibri"/>
              </a:rPr>
              <a:t>Dipartimento </a:t>
            </a:r>
            <a:r>
              <a:rPr sz="1000" i="1" dirty="0">
                <a:latin typeface="Calibri"/>
                <a:cs typeface="Calibri"/>
              </a:rPr>
              <a:t>di </a:t>
            </a:r>
            <a:r>
              <a:rPr sz="1000" i="1" spc="-5" dirty="0">
                <a:latin typeface="Calibri"/>
                <a:cs typeface="Calibri"/>
              </a:rPr>
              <a:t>Strutture </a:t>
            </a:r>
            <a:r>
              <a:rPr sz="1000" i="1" dirty="0">
                <a:latin typeface="Calibri"/>
                <a:cs typeface="Calibri"/>
              </a:rPr>
              <a:t>per l’Ingegneria e</a:t>
            </a:r>
            <a:r>
              <a:rPr sz="1000" i="1" spc="5" dirty="0">
                <a:latin typeface="Calibri"/>
                <a:cs typeface="Calibri"/>
              </a:rPr>
              <a:t> </a:t>
            </a:r>
            <a:r>
              <a:rPr sz="1000" i="1" spc="-5" dirty="0">
                <a:latin typeface="Calibri"/>
                <a:cs typeface="Calibri"/>
              </a:rPr>
              <a:t>l’Architettura</a:t>
            </a:r>
            <a:r>
              <a:rPr sz="1000" spc="-5" dirty="0">
                <a:latin typeface="Calibri"/>
                <a:cs typeface="Calibri"/>
              </a:rPr>
              <a:t>.</a:t>
            </a:r>
            <a:endParaRPr sz="1000" dirty="0">
              <a:latin typeface="Calibri"/>
              <a:cs typeface="Calibri"/>
            </a:endParaRPr>
          </a:p>
          <a:p>
            <a:pPr marL="368300" marR="6985" algn="just">
              <a:lnSpc>
                <a:spcPts val="1200"/>
              </a:lnSpc>
            </a:pPr>
            <a:r>
              <a:rPr sz="1000" b="1" dirty="0">
                <a:latin typeface="Calibri"/>
                <a:cs typeface="Calibri"/>
              </a:rPr>
              <a:t>Corsi di </a:t>
            </a:r>
            <a:r>
              <a:rPr sz="1000" b="1" dirty="0" err="1">
                <a:latin typeface="Calibri"/>
                <a:cs typeface="Calibri"/>
              </a:rPr>
              <a:t>Laurea</a:t>
            </a:r>
            <a:r>
              <a:rPr lang="it-IT" sz="1000" b="1" dirty="0">
                <a:latin typeface="Calibri"/>
                <a:cs typeface="Calibri"/>
              </a:rPr>
              <a:t>, Laurea Professionalizzante (LP)</a:t>
            </a:r>
            <a:r>
              <a:rPr sz="1000" b="1" dirty="0">
                <a:latin typeface="Calibri"/>
                <a:cs typeface="Calibri"/>
              </a:rPr>
              <a:t> e Laurea </a:t>
            </a:r>
            <a:r>
              <a:rPr sz="1000" b="1" spc="-5" dirty="0">
                <a:latin typeface="Calibri"/>
                <a:cs typeface="Calibri"/>
              </a:rPr>
              <a:t>Magistrale </a:t>
            </a:r>
            <a:r>
              <a:rPr sz="1000" b="1" dirty="0">
                <a:latin typeface="Calibri"/>
                <a:cs typeface="Calibri"/>
              </a:rPr>
              <a:t>a Ciclo Unico (CU): </a:t>
            </a:r>
            <a:r>
              <a:rPr sz="1000" dirty="0">
                <a:latin typeface="Calibri"/>
                <a:cs typeface="Calibri"/>
              </a:rPr>
              <a:t>Ingegneria per l’Ambiente e il  Territorio, Ingegneria Civile, Ingegneria </a:t>
            </a:r>
            <a:r>
              <a:rPr sz="1000" spc="-5" dirty="0">
                <a:latin typeface="Calibri"/>
                <a:cs typeface="Calibri"/>
              </a:rPr>
              <a:t>Gestionale </a:t>
            </a:r>
            <a:r>
              <a:rPr sz="1000" dirty="0">
                <a:latin typeface="Calibri"/>
                <a:cs typeface="Calibri"/>
              </a:rPr>
              <a:t>dei </a:t>
            </a:r>
            <a:r>
              <a:rPr sz="1000" spc="-10" dirty="0">
                <a:latin typeface="Calibri"/>
                <a:cs typeface="Calibri"/>
              </a:rPr>
              <a:t>Progetti </a:t>
            </a:r>
            <a:r>
              <a:rPr sz="1000" dirty="0">
                <a:latin typeface="Calibri"/>
                <a:cs typeface="Calibri"/>
              </a:rPr>
              <a:t>e delle </a:t>
            </a:r>
            <a:r>
              <a:rPr sz="1000" spc="-5" dirty="0">
                <a:latin typeface="Calibri"/>
                <a:cs typeface="Calibri"/>
              </a:rPr>
              <a:t>Infrastrutture,  </a:t>
            </a:r>
            <a:r>
              <a:rPr sz="1000" dirty="0">
                <a:latin typeface="Calibri"/>
                <a:cs typeface="Calibri"/>
              </a:rPr>
              <a:t>Ingegneria Edile, </a:t>
            </a:r>
            <a:r>
              <a:rPr lang="it-IT" sz="1000" dirty="0">
                <a:latin typeface="Calibri"/>
                <a:cs typeface="Calibri"/>
              </a:rPr>
              <a:t>Tecnologie Digitali per le Costruzioni (LP), </a:t>
            </a:r>
            <a:r>
              <a:rPr sz="1000" dirty="0" err="1">
                <a:latin typeface="Calibri"/>
                <a:cs typeface="Calibri"/>
              </a:rPr>
              <a:t>Ingegneria</a:t>
            </a:r>
            <a:r>
              <a:rPr sz="1000" dirty="0">
                <a:latin typeface="Calibri"/>
                <a:cs typeface="Calibri"/>
              </a:rPr>
              <a:t> Edile-Architettura (CU).</a:t>
            </a:r>
          </a:p>
          <a:p>
            <a:pPr marL="368300" marR="6985" algn="just">
              <a:lnSpc>
                <a:spcPts val="1200"/>
              </a:lnSpc>
            </a:pPr>
            <a:r>
              <a:rPr sz="1000" b="1" dirty="0">
                <a:latin typeface="Calibri"/>
                <a:cs typeface="Calibri"/>
              </a:rPr>
              <a:t>Corsi di Laurea </a:t>
            </a:r>
            <a:r>
              <a:rPr sz="1000" b="1" spc="-5" dirty="0">
                <a:latin typeface="Calibri"/>
                <a:cs typeface="Calibri"/>
              </a:rPr>
              <a:t>Magistrale: </a:t>
            </a:r>
            <a:r>
              <a:rPr sz="1000" dirty="0">
                <a:latin typeface="Calibri"/>
                <a:cs typeface="Calibri"/>
              </a:rPr>
              <a:t>Ingegneria per l’Ambiente e il Territorio, Ingegneria </a:t>
            </a:r>
            <a:r>
              <a:rPr sz="1000" spc="-5" dirty="0">
                <a:latin typeface="Calibri"/>
                <a:cs typeface="Calibri"/>
              </a:rPr>
              <a:t>Strutturale  </a:t>
            </a:r>
            <a:r>
              <a:rPr sz="1000" dirty="0">
                <a:latin typeface="Calibri"/>
                <a:cs typeface="Calibri"/>
              </a:rPr>
              <a:t>e </a:t>
            </a:r>
            <a:r>
              <a:rPr sz="1000" spc="-5" dirty="0">
                <a:latin typeface="Calibri"/>
                <a:cs typeface="Calibri"/>
              </a:rPr>
              <a:t>Geotecnica, </a:t>
            </a:r>
            <a:r>
              <a:rPr sz="1000" dirty="0">
                <a:latin typeface="Calibri"/>
                <a:cs typeface="Calibri"/>
              </a:rPr>
              <a:t>Ingegneria dei </a:t>
            </a:r>
            <a:r>
              <a:rPr sz="1000" spc="-5" dirty="0">
                <a:latin typeface="Calibri"/>
                <a:cs typeface="Calibri"/>
              </a:rPr>
              <a:t>Sistemi </a:t>
            </a:r>
            <a:r>
              <a:rPr sz="1000" dirty="0">
                <a:latin typeface="Calibri"/>
                <a:cs typeface="Calibri"/>
              </a:rPr>
              <a:t>Idraulici e di Trasporto, Ingegneria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Edile.</a:t>
            </a: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lang="it-IT" sz="1100" b="1" dirty="0">
                <a:latin typeface="Calibri"/>
                <a:cs typeface="Calibri"/>
              </a:rPr>
              <a:t>23</a:t>
            </a:r>
            <a:r>
              <a:rPr sz="1100" b="1" dirty="0">
                <a:latin typeface="Calibri"/>
                <a:cs typeface="Calibri"/>
              </a:rPr>
              <a:t> </a:t>
            </a:r>
            <a:r>
              <a:rPr lang="it-IT" sz="1100" b="1" spc="50" dirty="0">
                <a:cs typeface="Calibri"/>
              </a:rPr>
              <a:t>settembre</a:t>
            </a:r>
            <a:r>
              <a:rPr sz="1100" b="1" spc="50" dirty="0">
                <a:latin typeface="Calibri"/>
                <a:cs typeface="Calibri"/>
              </a:rPr>
              <a:t>: </a:t>
            </a:r>
            <a:r>
              <a:rPr sz="1100" b="1" dirty="0">
                <a:latin typeface="Calibri"/>
                <a:cs typeface="Calibri"/>
              </a:rPr>
              <a:t>ore 9:30 –</a:t>
            </a:r>
            <a:r>
              <a:rPr sz="1100" b="1" spc="-6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13:</a:t>
            </a:r>
            <a:r>
              <a:rPr lang="it-IT" sz="1100" b="1" dirty="0">
                <a:latin typeface="Calibri"/>
                <a:cs typeface="Calibri"/>
              </a:rPr>
              <a:t>0</a:t>
            </a:r>
            <a:r>
              <a:rPr sz="1100" b="1" dirty="0">
                <a:latin typeface="Calibri"/>
                <a:cs typeface="Calibri"/>
              </a:rPr>
              <a:t>0</a:t>
            </a:r>
            <a:endParaRPr sz="1100" dirty="0">
              <a:latin typeface="Calibri"/>
              <a:cs typeface="Calibri"/>
            </a:endParaRPr>
          </a:p>
          <a:p>
            <a:pPr marL="368300" marR="6985" algn="just">
              <a:lnSpc>
                <a:spcPct val="100000"/>
              </a:lnSpc>
              <a:spcBef>
                <a:spcPts val="80"/>
              </a:spcBef>
            </a:pPr>
            <a:r>
              <a:rPr sz="1000" dirty="0">
                <a:latin typeface="Calibri"/>
                <a:cs typeface="Calibri"/>
              </a:rPr>
              <a:t>Presentazione dei Corsi di Studio </a:t>
            </a:r>
            <a:r>
              <a:rPr sz="1000" spc="-5" dirty="0">
                <a:latin typeface="Calibri"/>
                <a:cs typeface="Calibri"/>
              </a:rPr>
              <a:t>aﬀerenti </a:t>
            </a:r>
            <a:r>
              <a:rPr sz="1000" dirty="0">
                <a:latin typeface="Calibri"/>
                <a:cs typeface="Calibri"/>
              </a:rPr>
              <a:t>al </a:t>
            </a:r>
            <a:r>
              <a:rPr sz="1000" i="1" spc="-5" dirty="0">
                <a:latin typeface="Calibri"/>
                <a:cs typeface="Calibri"/>
              </a:rPr>
              <a:t>Dipartimento </a:t>
            </a:r>
            <a:r>
              <a:rPr sz="1000" i="1" dirty="0">
                <a:latin typeface="Calibri"/>
                <a:cs typeface="Calibri"/>
              </a:rPr>
              <a:t>di Ingegneria Chimica, dei  </a:t>
            </a:r>
            <a:r>
              <a:rPr sz="1000" i="1" spc="-5" dirty="0">
                <a:latin typeface="Calibri"/>
                <a:cs typeface="Calibri"/>
              </a:rPr>
              <a:t>Materiali </a:t>
            </a:r>
            <a:r>
              <a:rPr sz="1000" i="1" dirty="0">
                <a:latin typeface="Calibri"/>
                <a:cs typeface="Calibri"/>
              </a:rPr>
              <a:t>e della Produzione </a:t>
            </a:r>
            <a:r>
              <a:rPr sz="1000" i="1" spc="-5" dirty="0">
                <a:latin typeface="Calibri"/>
                <a:cs typeface="Calibri"/>
              </a:rPr>
              <a:t>Industriale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ed al </a:t>
            </a:r>
            <a:r>
              <a:rPr sz="1000" i="1" spc="-5" dirty="0">
                <a:latin typeface="Calibri"/>
                <a:cs typeface="Calibri"/>
              </a:rPr>
              <a:t>Dipartimento </a:t>
            </a:r>
            <a:r>
              <a:rPr sz="1000" i="1" dirty="0">
                <a:latin typeface="Calibri"/>
                <a:cs typeface="Calibri"/>
              </a:rPr>
              <a:t>di Ingegneria</a:t>
            </a:r>
            <a:r>
              <a:rPr sz="1000" i="1" spc="55" dirty="0">
                <a:latin typeface="Calibri"/>
                <a:cs typeface="Calibri"/>
              </a:rPr>
              <a:t> </a:t>
            </a:r>
            <a:r>
              <a:rPr sz="1000" i="1" spc="-5" dirty="0">
                <a:latin typeface="Calibri"/>
                <a:cs typeface="Calibri"/>
              </a:rPr>
              <a:t>Industriale</a:t>
            </a:r>
            <a:r>
              <a:rPr sz="1000" spc="-5" dirty="0">
                <a:latin typeface="Calibri"/>
                <a:cs typeface="Calibri"/>
              </a:rPr>
              <a:t>.</a:t>
            </a:r>
            <a:endParaRPr sz="1000" dirty="0">
              <a:latin typeface="Calibri"/>
              <a:cs typeface="Calibri"/>
            </a:endParaRPr>
          </a:p>
          <a:p>
            <a:pPr marL="368300" marR="6985" algn="just">
              <a:lnSpc>
                <a:spcPct val="100000"/>
              </a:lnSpc>
            </a:pPr>
            <a:r>
              <a:rPr sz="1000" b="1" spc="-5" dirty="0">
                <a:latin typeface="Calibri"/>
                <a:cs typeface="Calibri"/>
              </a:rPr>
              <a:t>Corsi di Laurea: </a:t>
            </a:r>
            <a:r>
              <a:rPr sz="1000" dirty="0">
                <a:latin typeface="Calibri"/>
                <a:cs typeface="Calibri"/>
              </a:rPr>
              <a:t>Ingegneria Aerospaziale, Ingegneria Chimica, Ingegneria </a:t>
            </a:r>
            <a:r>
              <a:rPr sz="1000" spc="-5" dirty="0">
                <a:latin typeface="Calibri"/>
                <a:cs typeface="Calibri"/>
              </a:rPr>
              <a:t>Gestionale </a:t>
            </a:r>
            <a:r>
              <a:rPr sz="1000" dirty="0">
                <a:latin typeface="Calibri"/>
                <a:cs typeface="Calibri"/>
              </a:rPr>
              <a:t>per la  </a:t>
            </a:r>
            <a:r>
              <a:rPr sz="1000" spc="-5" dirty="0">
                <a:latin typeface="Calibri"/>
                <a:cs typeface="Calibri"/>
              </a:rPr>
              <a:t>Logistica </a:t>
            </a:r>
            <a:r>
              <a:rPr sz="1000" dirty="0">
                <a:latin typeface="Calibri"/>
                <a:cs typeface="Calibri"/>
              </a:rPr>
              <a:t>e la Produzione, Ingegneria </a:t>
            </a:r>
            <a:r>
              <a:rPr sz="1000" spc="-5" dirty="0">
                <a:latin typeface="Calibri"/>
                <a:cs typeface="Calibri"/>
              </a:rPr>
              <a:t>Meccanica, </a:t>
            </a:r>
            <a:r>
              <a:rPr sz="1000" dirty="0">
                <a:latin typeface="Calibri"/>
                <a:cs typeface="Calibri"/>
              </a:rPr>
              <a:t>Ingegneria </a:t>
            </a:r>
            <a:r>
              <a:rPr sz="1000" spc="-5" dirty="0">
                <a:latin typeface="Calibri"/>
                <a:cs typeface="Calibri"/>
              </a:rPr>
              <a:t>Navale, </a:t>
            </a:r>
            <a:r>
              <a:rPr sz="1000" dirty="0">
                <a:latin typeface="Calibri"/>
                <a:cs typeface="Calibri"/>
              </a:rPr>
              <a:t>Scienza ed Ingegneria  dei</a:t>
            </a:r>
            <a:r>
              <a:rPr sz="1000" spc="-5" dirty="0">
                <a:latin typeface="Calibri"/>
                <a:cs typeface="Calibri"/>
              </a:rPr>
              <a:t> Materiali.</a:t>
            </a:r>
            <a:endParaRPr sz="1000" dirty="0">
              <a:latin typeface="Calibri"/>
              <a:cs typeface="Calibri"/>
            </a:endParaRPr>
          </a:p>
          <a:p>
            <a:pPr marL="368300" marR="6985" algn="just">
              <a:lnSpc>
                <a:spcPct val="100000"/>
              </a:lnSpc>
            </a:pPr>
            <a:r>
              <a:rPr sz="1000" b="1" dirty="0">
                <a:latin typeface="Calibri"/>
                <a:cs typeface="Calibri"/>
              </a:rPr>
              <a:t>Corsi di </a:t>
            </a:r>
            <a:r>
              <a:rPr sz="1000" b="1" dirty="0" err="1">
                <a:latin typeface="Calibri"/>
                <a:cs typeface="Calibri"/>
              </a:rPr>
              <a:t>Laurea</a:t>
            </a:r>
            <a:r>
              <a:rPr sz="1000" b="1" dirty="0">
                <a:latin typeface="Calibri"/>
                <a:cs typeface="Calibri"/>
              </a:rPr>
              <a:t> </a:t>
            </a:r>
            <a:r>
              <a:rPr sz="1000" b="1" spc="-5" dirty="0" err="1">
                <a:latin typeface="Calibri"/>
                <a:cs typeface="Calibri"/>
              </a:rPr>
              <a:t>Magistrale</a:t>
            </a:r>
            <a:r>
              <a:rPr lang="it-IT" sz="1000" b="1" spc="-5" dirty="0">
                <a:cs typeface="Calibri"/>
              </a:rPr>
              <a:t>: </a:t>
            </a:r>
            <a:r>
              <a:rPr lang="it-IT" sz="1000" spc="-5" dirty="0" err="1">
                <a:cs typeface="Calibri"/>
              </a:rPr>
              <a:t>Autonomous</a:t>
            </a:r>
            <a:r>
              <a:rPr lang="it-IT" sz="1000" spc="-5" dirty="0">
                <a:cs typeface="Calibri"/>
              </a:rPr>
              <a:t> </a:t>
            </a:r>
            <a:r>
              <a:rPr lang="it-IT" sz="1000" spc="-5" dirty="0" err="1">
                <a:cs typeface="Calibri"/>
              </a:rPr>
              <a:t>Vehicle</a:t>
            </a:r>
            <a:r>
              <a:rPr lang="it-IT" sz="1000" spc="-5" dirty="0">
                <a:cs typeface="Calibri"/>
              </a:rPr>
              <a:t> Engineering, </a:t>
            </a:r>
            <a:r>
              <a:rPr lang="it-IT" sz="1000" spc="-5" dirty="0" smtClean="0">
                <a:cs typeface="Calibri"/>
              </a:rPr>
              <a:t>Industrial </a:t>
            </a:r>
            <a:r>
              <a:rPr lang="it-IT" sz="1000" dirty="0" err="1" smtClean="0">
                <a:cs typeface="Calibri"/>
              </a:rPr>
              <a:t>Bioenginering</a:t>
            </a:r>
            <a:r>
              <a:rPr lang="it-IT" sz="1000" spc="-5" dirty="0" smtClean="0">
                <a:cs typeface="Calibri"/>
              </a:rPr>
              <a:t>, </a:t>
            </a:r>
            <a:r>
              <a:rPr sz="1000" dirty="0" err="1">
                <a:latin typeface="Calibri"/>
                <a:cs typeface="Calibri"/>
              </a:rPr>
              <a:t>Ingegneria</a:t>
            </a:r>
            <a:r>
              <a:rPr sz="1000" dirty="0">
                <a:latin typeface="Calibri"/>
                <a:cs typeface="Calibri"/>
              </a:rPr>
              <a:t> Aerospaziale, Ingegneria Chimica, Ingegneria  </a:t>
            </a:r>
            <a:r>
              <a:rPr sz="1000" spc="-5" dirty="0">
                <a:latin typeface="Calibri"/>
                <a:cs typeface="Calibri"/>
              </a:rPr>
              <a:t>Gestionale, </a:t>
            </a:r>
            <a:r>
              <a:rPr lang="it-IT" sz="1000" dirty="0">
                <a:cs typeface="Calibri"/>
              </a:rPr>
              <a:t>Ingegneria dei </a:t>
            </a:r>
            <a:r>
              <a:rPr lang="it-IT" sz="1000" spc="-5" dirty="0">
                <a:cs typeface="Calibri"/>
              </a:rPr>
              <a:t>Materiali, </a:t>
            </a:r>
            <a:r>
              <a:rPr sz="1000" dirty="0" err="1">
                <a:latin typeface="Calibri"/>
                <a:cs typeface="Calibri"/>
              </a:rPr>
              <a:t>Ingegneria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Meccanica </a:t>
            </a:r>
            <a:r>
              <a:rPr sz="1000" dirty="0">
                <a:latin typeface="Calibri"/>
                <a:cs typeface="Calibri"/>
              </a:rPr>
              <a:t>per l’Energia e </a:t>
            </a:r>
            <a:r>
              <a:rPr sz="1000" spc="-5" dirty="0">
                <a:latin typeface="Calibri"/>
                <a:cs typeface="Calibri"/>
              </a:rPr>
              <a:t>l’Ambiente, </a:t>
            </a:r>
            <a:r>
              <a:rPr sz="1000" dirty="0">
                <a:latin typeface="Calibri"/>
                <a:cs typeface="Calibri"/>
              </a:rPr>
              <a:t>Ingegneria </a:t>
            </a:r>
            <a:r>
              <a:rPr sz="1000" spc="-5" dirty="0">
                <a:latin typeface="Calibri"/>
                <a:cs typeface="Calibri"/>
              </a:rPr>
              <a:t>Meccanica </a:t>
            </a:r>
            <a:r>
              <a:rPr sz="1000" dirty="0">
                <a:latin typeface="Calibri"/>
                <a:cs typeface="Calibri"/>
              </a:rPr>
              <a:t>per la  </a:t>
            </a:r>
            <a:r>
              <a:rPr sz="1000" spc="-5" dirty="0">
                <a:latin typeface="Calibri"/>
                <a:cs typeface="Calibri"/>
              </a:rPr>
              <a:t>Progettazione </a:t>
            </a:r>
            <a:r>
              <a:rPr sz="1000" dirty="0">
                <a:latin typeface="Calibri"/>
                <a:cs typeface="Calibri"/>
              </a:rPr>
              <a:t>e la Produzione, </a:t>
            </a:r>
            <a:r>
              <a:rPr sz="1000" dirty="0" err="1">
                <a:latin typeface="Calibri"/>
                <a:cs typeface="Calibri"/>
              </a:rPr>
              <a:t>Ingegneria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 err="1">
                <a:latin typeface="Calibri"/>
                <a:cs typeface="Calibri"/>
              </a:rPr>
              <a:t>Navale</a:t>
            </a:r>
            <a:r>
              <a:rPr sz="1000" spc="-5" dirty="0">
                <a:latin typeface="Calibri"/>
                <a:cs typeface="Calibri"/>
              </a:rPr>
              <a:t>.</a:t>
            </a:r>
            <a:endParaRPr sz="1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2700" algn="just">
              <a:lnSpc>
                <a:spcPts val="1310"/>
              </a:lnSpc>
            </a:pPr>
            <a:r>
              <a:rPr lang="it-IT" sz="1100" b="1" dirty="0">
                <a:latin typeface="Calibri"/>
                <a:cs typeface="Calibri"/>
              </a:rPr>
              <a:t>24</a:t>
            </a:r>
            <a:r>
              <a:rPr sz="1100" b="1" dirty="0">
                <a:latin typeface="Calibri"/>
                <a:cs typeface="Calibri"/>
              </a:rPr>
              <a:t> </a:t>
            </a:r>
            <a:r>
              <a:rPr lang="it-IT" sz="1100" b="1" spc="50" dirty="0">
                <a:cs typeface="Calibri"/>
              </a:rPr>
              <a:t>settembre</a:t>
            </a:r>
            <a:r>
              <a:rPr sz="1100" b="1" spc="50" dirty="0">
                <a:latin typeface="Calibri"/>
                <a:cs typeface="Calibri"/>
              </a:rPr>
              <a:t>: </a:t>
            </a:r>
            <a:r>
              <a:rPr sz="1100" b="1" dirty="0">
                <a:latin typeface="Calibri"/>
                <a:cs typeface="Calibri"/>
              </a:rPr>
              <a:t>ore 9:30 –</a:t>
            </a:r>
            <a:r>
              <a:rPr sz="1100" b="1" spc="-6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13:</a:t>
            </a:r>
            <a:r>
              <a:rPr lang="it-IT" sz="1100" b="1" dirty="0">
                <a:latin typeface="Calibri"/>
                <a:cs typeface="Calibri"/>
              </a:rPr>
              <a:t>0</a:t>
            </a:r>
            <a:r>
              <a:rPr sz="1100" b="1" dirty="0">
                <a:latin typeface="Calibri"/>
                <a:cs typeface="Calibri"/>
              </a:rPr>
              <a:t>0</a:t>
            </a:r>
            <a:endParaRPr sz="1100" dirty="0">
              <a:latin typeface="Calibri"/>
              <a:cs typeface="Calibri"/>
            </a:endParaRPr>
          </a:p>
          <a:p>
            <a:pPr marL="368300" marR="6985" algn="just">
              <a:lnSpc>
                <a:spcPts val="1200"/>
              </a:lnSpc>
              <a:spcBef>
                <a:spcPts val="30"/>
              </a:spcBef>
            </a:pPr>
            <a:r>
              <a:rPr sz="1000" dirty="0">
                <a:latin typeface="Calibri"/>
                <a:cs typeface="Calibri"/>
              </a:rPr>
              <a:t>Presentazione dei Corsi di Studio </a:t>
            </a:r>
            <a:r>
              <a:rPr sz="1000" spc="-5" dirty="0">
                <a:latin typeface="Calibri"/>
                <a:cs typeface="Calibri"/>
              </a:rPr>
              <a:t>aﬀerenti </a:t>
            </a:r>
            <a:r>
              <a:rPr sz="1000" dirty="0">
                <a:latin typeface="Calibri"/>
                <a:cs typeface="Calibri"/>
              </a:rPr>
              <a:t>al </a:t>
            </a:r>
            <a:r>
              <a:rPr sz="1000" i="1" spc="-5" dirty="0">
                <a:latin typeface="Calibri"/>
                <a:cs typeface="Calibri"/>
              </a:rPr>
              <a:t>Dipartimento </a:t>
            </a:r>
            <a:r>
              <a:rPr sz="1000" i="1" dirty="0">
                <a:latin typeface="Calibri"/>
                <a:cs typeface="Calibri"/>
              </a:rPr>
              <a:t>di Ingegneria </a:t>
            </a:r>
            <a:r>
              <a:rPr sz="1000" i="1" spc="-5" dirty="0">
                <a:latin typeface="Calibri"/>
                <a:cs typeface="Calibri"/>
              </a:rPr>
              <a:t>Elettrica </a:t>
            </a:r>
            <a:r>
              <a:rPr sz="1000" i="1" dirty="0">
                <a:latin typeface="Calibri"/>
                <a:cs typeface="Calibri"/>
              </a:rPr>
              <a:t>e delle  Tecnologie</a:t>
            </a:r>
            <a:r>
              <a:rPr sz="1000" i="1" spc="-5" dirty="0">
                <a:latin typeface="Calibri"/>
                <a:cs typeface="Calibri"/>
              </a:rPr>
              <a:t> </a:t>
            </a:r>
            <a:r>
              <a:rPr sz="1000" i="1" dirty="0">
                <a:latin typeface="Calibri"/>
                <a:cs typeface="Calibri"/>
              </a:rPr>
              <a:t>dell’Informazione</a:t>
            </a:r>
            <a:r>
              <a:rPr sz="1000" dirty="0">
                <a:latin typeface="Calibri"/>
                <a:cs typeface="Calibri"/>
              </a:rPr>
              <a:t>.</a:t>
            </a:r>
          </a:p>
          <a:p>
            <a:pPr marL="368300" marR="5080" algn="just">
              <a:lnSpc>
                <a:spcPts val="1200"/>
              </a:lnSpc>
            </a:pPr>
            <a:r>
              <a:rPr sz="1000" b="1" dirty="0">
                <a:latin typeface="Calibri"/>
                <a:cs typeface="Calibri"/>
              </a:rPr>
              <a:t>Corsi di Laurea: </a:t>
            </a:r>
            <a:r>
              <a:rPr sz="1000" spc="-5" dirty="0">
                <a:latin typeface="Calibri"/>
                <a:cs typeface="Calibri"/>
              </a:rPr>
              <a:t>Informatica, </a:t>
            </a:r>
            <a:r>
              <a:rPr sz="1000" dirty="0">
                <a:latin typeface="Calibri"/>
                <a:cs typeface="Calibri"/>
              </a:rPr>
              <a:t>Ingegneria dell’Automazione, Ingegneria Biomedica,  Ingegneria </a:t>
            </a:r>
            <a:r>
              <a:rPr sz="1000" spc="-5" dirty="0">
                <a:latin typeface="Calibri"/>
                <a:cs typeface="Calibri"/>
              </a:rPr>
              <a:t>Elettrica, </a:t>
            </a:r>
            <a:r>
              <a:rPr sz="1000" dirty="0">
                <a:latin typeface="Calibri"/>
                <a:cs typeface="Calibri"/>
              </a:rPr>
              <a:t>Ingegneria </a:t>
            </a:r>
            <a:r>
              <a:rPr sz="1000" spc="-5" dirty="0">
                <a:latin typeface="Calibri"/>
                <a:cs typeface="Calibri"/>
              </a:rPr>
              <a:t>Elettronica, </a:t>
            </a:r>
            <a:r>
              <a:rPr sz="1000" dirty="0">
                <a:latin typeface="Calibri"/>
                <a:cs typeface="Calibri"/>
              </a:rPr>
              <a:t>Ingegneria Informatica, Ingegneria </a:t>
            </a:r>
            <a:r>
              <a:rPr sz="1000" dirty="0" err="1">
                <a:latin typeface="Calibri"/>
                <a:cs typeface="Calibri"/>
              </a:rPr>
              <a:t>delle</a:t>
            </a:r>
            <a:r>
              <a:rPr sz="1000" dirty="0">
                <a:latin typeface="Calibri"/>
                <a:cs typeface="Calibri"/>
              </a:rPr>
              <a:t>  </a:t>
            </a:r>
            <a:r>
              <a:rPr sz="1000" dirty="0" err="1">
                <a:latin typeface="Calibri"/>
                <a:cs typeface="Calibri"/>
              </a:rPr>
              <a:t>Telecomunicazioni</a:t>
            </a:r>
            <a:r>
              <a:rPr lang="it-IT" sz="1000" dirty="0">
                <a:latin typeface="Calibri"/>
                <a:cs typeface="Calibri"/>
              </a:rPr>
              <a:t> e dei Media Digitali</a:t>
            </a:r>
            <a:r>
              <a:rPr sz="1000" dirty="0">
                <a:latin typeface="Calibri"/>
                <a:cs typeface="Calibri"/>
              </a:rPr>
              <a:t>.</a:t>
            </a:r>
          </a:p>
          <a:p>
            <a:pPr marL="368300" marR="6985" algn="just">
              <a:lnSpc>
                <a:spcPts val="1200"/>
              </a:lnSpc>
            </a:pPr>
            <a:r>
              <a:rPr sz="1000" b="1" dirty="0">
                <a:latin typeface="Calibri"/>
                <a:cs typeface="Calibri"/>
              </a:rPr>
              <a:t>Corsi di Laurea Magistrale: </a:t>
            </a:r>
            <a:r>
              <a:rPr sz="1000" dirty="0">
                <a:latin typeface="Calibri"/>
                <a:cs typeface="Calibri"/>
              </a:rPr>
              <a:t>Informatica, </a:t>
            </a:r>
            <a:r>
              <a:rPr sz="1000" dirty="0" err="1">
                <a:latin typeface="Calibri"/>
                <a:cs typeface="Calibri"/>
              </a:rPr>
              <a:t>Ingegneria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dirty="0" err="1">
                <a:latin typeface="Calibri"/>
                <a:cs typeface="Calibri"/>
              </a:rPr>
              <a:t>dell’Automazione</a:t>
            </a:r>
            <a:r>
              <a:rPr lang="it-IT" sz="1000" dirty="0">
                <a:latin typeface="Calibri"/>
                <a:cs typeface="Calibri"/>
              </a:rPr>
              <a:t> e Robotica</a:t>
            </a:r>
            <a:r>
              <a:rPr sz="1000" dirty="0">
                <a:latin typeface="Calibri"/>
                <a:cs typeface="Calibri"/>
              </a:rPr>
              <a:t>, Ingegneria  Biomedica, Ingegneria Elettrica, Ingegneria Elettronica, Ingegneria Informatica, Ingegneria  </a:t>
            </a:r>
            <a:r>
              <a:rPr sz="1000" dirty="0" err="1">
                <a:latin typeface="Calibri"/>
                <a:cs typeface="Calibri"/>
              </a:rPr>
              <a:t>delle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dirty="0" err="1">
                <a:latin typeface="Calibri"/>
                <a:cs typeface="Calibri"/>
              </a:rPr>
              <a:t>Telecomunicazioni</a:t>
            </a:r>
            <a:r>
              <a:rPr lang="it-IT" sz="1000" dirty="0">
                <a:latin typeface="Calibri"/>
                <a:cs typeface="Calibri"/>
              </a:rPr>
              <a:t> e dei Media Digitali</a:t>
            </a:r>
            <a:r>
              <a:rPr sz="1000" dirty="0">
                <a:latin typeface="Calibri"/>
                <a:cs typeface="Calibri"/>
              </a:rPr>
              <a:t>.</a:t>
            </a:r>
          </a:p>
        </p:txBody>
      </p:sp>
      <p:sp>
        <p:nvSpPr>
          <p:cNvPr id="9" name="object 9"/>
          <p:cNvSpPr/>
          <p:nvPr/>
        </p:nvSpPr>
        <p:spPr>
          <a:xfrm>
            <a:off x="1113838" y="1853333"/>
            <a:ext cx="5818250" cy="15121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400</Words>
  <Application>Microsoft Office PowerPoint</Application>
  <PresentationFormat>Personalizzato</PresentationFormat>
  <Paragraphs>25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Times New Roman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User</dc:creator>
  <cp:lastModifiedBy>Hewlett-Packard Company</cp:lastModifiedBy>
  <cp:revision>15</cp:revision>
  <dcterms:created xsi:type="dcterms:W3CDTF">2020-07-31T18:01:13Z</dcterms:created>
  <dcterms:modified xsi:type="dcterms:W3CDTF">2020-08-06T15:31:38Z</dcterms:modified>
</cp:coreProperties>
</file>